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7" r:id="rId9"/>
    <p:sldId id="281" r:id="rId10"/>
    <p:sldId id="268" r:id="rId11"/>
    <p:sldId id="270" r:id="rId12"/>
    <p:sldId id="272" r:id="rId13"/>
    <p:sldId id="274" r:id="rId14"/>
    <p:sldId id="276" r:id="rId15"/>
    <p:sldId id="282" r:id="rId16"/>
    <p:sldId id="280" r:id="rId17"/>
    <p:sldId id="278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FD391-F6E6-4702-A22F-AFF2A2AE83FC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FB1E73-7F7C-437D-AAC5-185CE55159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0778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B45AC-D432-42A8-A3A9-5A9F682EDB4E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08347-756A-4D76-80DF-BA9E3ECC9A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6765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375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37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958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 anchor="t">
            <a:normAutofit/>
          </a:bodyPr>
          <a:lstStyle>
            <a:lvl1pPr>
              <a:defRPr sz="35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  <a:prstGeom prst="rect">
            <a:avLst/>
          </a:prstGeom>
        </p:spPr>
        <p:txBody>
          <a:bodyPr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91442" y="278112"/>
            <a:ext cx="12954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1386" y="116632"/>
            <a:ext cx="7181678" cy="597724"/>
          </a:xfrm>
        </p:spPr>
        <p:txBody>
          <a:bodyPr>
            <a:normAutofit/>
          </a:bodyPr>
          <a:lstStyle>
            <a:lvl1pPr>
              <a:defRPr sz="3100" b="0" i="0" cap="none" baseline="0">
                <a:latin typeface="+mj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272752" y="1196752"/>
            <a:ext cx="7971656" cy="5184576"/>
          </a:xfrm>
        </p:spPr>
        <p:txBody>
          <a:bodyPr/>
          <a:lstStyle>
            <a:lvl1pPr>
              <a:defRPr>
                <a:latin typeface="+mn-lt"/>
                <a:ea typeface="標楷體" pitchFamily="65" charset="-120"/>
              </a:defRPr>
            </a:lvl1pPr>
            <a:lvl2pPr>
              <a:defRPr>
                <a:latin typeface="+mn-lt"/>
                <a:ea typeface="標楷體" pitchFamily="65" charset="-120"/>
              </a:defRPr>
            </a:lvl2pPr>
            <a:lvl3pPr>
              <a:defRPr sz="1900">
                <a:latin typeface="+mn-lt"/>
                <a:ea typeface="標楷體" pitchFamily="65" charset="-120"/>
              </a:defRPr>
            </a:lvl3pPr>
            <a:lvl4pPr>
              <a:defRPr>
                <a:latin typeface="+mn-lt"/>
                <a:ea typeface="標楷體" pitchFamily="65" charset="-120"/>
              </a:defRPr>
            </a:lvl4pPr>
            <a:lvl5pPr>
              <a:defRPr>
                <a:latin typeface="+mn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  <p:pic>
        <p:nvPicPr>
          <p:cNvPr id="6" name="圖片 5" descr="mir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3064" y="135236"/>
            <a:ext cx="1295400" cy="579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5BBEAD13-0566-4C6C-97E7-55F17F24B09F}" type="datetimeFigureOut">
              <a:rPr lang="zh-TW" altLang="en-US" smtClean="0"/>
              <a:t>2015/12/21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23528" y="202630"/>
            <a:ext cx="8291890" cy="63408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23528" y="1196752"/>
            <a:ext cx="8291890" cy="54555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214282" y="908720"/>
            <a:ext cx="84296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214282" y="980158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/>
        </p:nvSpPr>
        <p:spPr>
          <a:xfrm>
            <a:off x="8244408" y="6286520"/>
            <a:ext cx="899592" cy="45484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矩形 13"/>
          <p:cNvSpPr/>
          <p:nvPr/>
        </p:nvSpPr>
        <p:spPr>
          <a:xfrm>
            <a:off x="8303712" y="6329278"/>
            <a:ext cx="7809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3BD6009-2A66-4F07-812F-9E9F9B397B69}" type="slidenum">
              <a:rPr lang="zh-TW" altLang="en-US" smtClean="0">
                <a:solidFill>
                  <a:schemeClr val="accent3">
                    <a:lumMod val="75000"/>
                  </a:schemeClr>
                </a:solidFill>
              </a:rPr>
              <a:pPr/>
              <a:t>‹#›</a:t>
            </a:fld>
            <a:r>
              <a:rPr lang="en-US" altLang="zh-TW" dirty="0" smtClean="0">
                <a:solidFill>
                  <a:schemeClr val="accent3">
                    <a:lumMod val="75000"/>
                  </a:schemeClr>
                </a:solidFill>
              </a:rPr>
              <a:t>/17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100" b="1" kern="1200" cap="small" baseline="0">
          <a:solidFill>
            <a:schemeClr val="tx2"/>
          </a:solidFill>
          <a:latin typeface="標楷體" pitchFamily="65" charset="-12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mirlab.org/demo/miracl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5696" y="2057400"/>
            <a:ext cx="6912768" cy="1600944"/>
          </a:xfrm>
        </p:spPr>
        <p:txBody>
          <a:bodyPr>
            <a:normAutofit/>
          </a:bodyPr>
          <a:lstStyle/>
          <a:p>
            <a:r>
              <a:rPr lang="zh-TW" altLang="en-US" smtClean="0"/>
              <a:t>應用哼唱選歌技術於股價型態辨識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32248" y="3857600"/>
            <a:ext cx="6172200" cy="1371600"/>
          </a:xfrm>
        </p:spPr>
        <p:txBody>
          <a:bodyPr/>
          <a:lstStyle/>
          <a:p>
            <a:pPr algn="r"/>
            <a:r>
              <a:rPr lang="en-US" altLang="zh-TW" smtClean="0"/>
              <a:t>Presenter:  </a:t>
            </a:r>
            <a:r>
              <a:rPr lang="zh-TW" altLang="en-US" smtClean="0"/>
              <a:t>王崇喆　陳重吉</a:t>
            </a:r>
            <a:endParaRPr lang="en-US" altLang="zh-TW" smtClean="0"/>
          </a:p>
          <a:p>
            <a:pPr algn="r"/>
            <a:r>
              <a:rPr lang="en-US" altLang="zh-TW" smtClean="0"/>
              <a:t>2015/12/19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6944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4038" y="404664"/>
            <a:ext cx="6203032" cy="792088"/>
          </a:xfrm>
        </p:spPr>
        <p:txBody>
          <a:bodyPr/>
          <a:lstStyle/>
          <a:p>
            <a:r>
              <a:rPr lang="zh-TW" altLang="en-US" dirty="0" smtClean="0"/>
              <a:t>簡介</a:t>
            </a:r>
            <a:endParaRPr 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012260"/>
              </p:ext>
            </p:extLst>
          </p:nvPr>
        </p:nvGraphicFramePr>
        <p:xfrm>
          <a:off x="1191503" y="1436874"/>
          <a:ext cx="6059016" cy="1842360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3028959"/>
                <a:gridCol w="3030057"/>
              </a:tblGrid>
              <a:tr h="2713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趨勢型態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</a:rPr>
                        <a:t>繼續型態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13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b="0" kern="100" dirty="0" smtClean="0">
                          <a:effectLst/>
                        </a:rPr>
                        <a:t>Cup and Handle</a:t>
                      </a:r>
                      <a:endParaRPr lang="zh-TW" sz="1600" b="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Triangles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43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kern="100" dirty="0" smtClean="0">
                          <a:effectLst/>
                        </a:rPr>
                        <a:t>Head and Shoulders</a:t>
                      </a:r>
                      <a:endParaRPr lang="zh-TW" altLang="zh-TW" sz="1600" b="0" kern="100" dirty="0" smtClean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Flag 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54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Double Tops and Bottoms</a:t>
                      </a:r>
                      <a:endParaRPr lang="zh-TW" sz="1600" b="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00" dirty="0" smtClean="0">
                          <a:effectLst/>
                        </a:rPr>
                        <a:t>Pennant</a:t>
                      </a:r>
                      <a:endParaRPr lang="zh-TW" altLang="zh-TW" sz="1600" kern="100" dirty="0" smtClean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54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Triple Tops and Bottoms</a:t>
                      </a:r>
                      <a:endParaRPr lang="zh-TW" sz="1600" b="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00" dirty="0" smtClean="0">
                          <a:effectLst/>
                        </a:rPr>
                        <a:t>Wedge</a:t>
                      </a: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13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</a:rPr>
                        <a:t>Rounding Bottom</a:t>
                      </a:r>
                      <a:endParaRPr lang="zh-TW" sz="1600" b="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427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篩選方法</a:t>
            </a:r>
            <a:r>
              <a:rPr lang="en-US" altLang="zh-TW" dirty="0" smtClean="0"/>
              <a:t>-</a:t>
            </a:r>
            <a:r>
              <a:rPr lang="zh-TW" altLang="en-US" dirty="0" smtClean="0"/>
              <a:t>前</a:t>
            </a:r>
            <a:r>
              <a:rPr lang="zh-TW" altLang="en-US" dirty="0"/>
              <a:t>置</a:t>
            </a:r>
            <a:r>
              <a:rPr lang="zh-TW" altLang="en-US" dirty="0" smtClean="0"/>
              <a:t>處理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049" y="1124745"/>
            <a:ext cx="1897536" cy="268753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24744"/>
            <a:ext cx="1835576" cy="2664296"/>
          </a:xfrm>
          <a:prstGeom prst="rect">
            <a:avLst/>
          </a:prstGeom>
        </p:spPr>
      </p:pic>
      <p:sp>
        <p:nvSpPr>
          <p:cNvPr id="7" name="向右箭號 6"/>
          <p:cNvSpPr/>
          <p:nvPr/>
        </p:nvSpPr>
        <p:spPr>
          <a:xfrm>
            <a:off x="4115912" y="2557413"/>
            <a:ext cx="441011" cy="2927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7225" y="3814397"/>
            <a:ext cx="2345183" cy="2819039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0427" y="3822429"/>
            <a:ext cx="2321089" cy="2802976"/>
          </a:xfrm>
          <a:prstGeom prst="rect">
            <a:avLst/>
          </a:prstGeom>
        </p:spPr>
      </p:pic>
      <p:sp>
        <p:nvSpPr>
          <p:cNvPr id="11" name="向右箭號 10"/>
          <p:cNvSpPr/>
          <p:nvPr/>
        </p:nvSpPr>
        <p:spPr>
          <a:xfrm>
            <a:off x="4115911" y="4797152"/>
            <a:ext cx="441011" cy="2927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713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篩選方法</a:t>
            </a:r>
            <a:r>
              <a:rPr lang="en-US" altLang="zh-TW" dirty="0"/>
              <a:t>-</a:t>
            </a:r>
            <a:r>
              <a:rPr lang="zh-TW" altLang="en-US" dirty="0" smtClean="0"/>
              <a:t>線性伸縮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1835696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40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8"/>
          <a:stretch/>
        </p:blipFill>
        <p:spPr>
          <a:xfrm>
            <a:off x="2483768" y="1700808"/>
            <a:ext cx="4695453" cy="4000500"/>
          </a:xfrm>
          <a:prstGeom prst="rect">
            <a:avLst/>
          </a:prstGeom>
        </p:spPr>
      </p:pic>
      <p:sp>
        <p:nvSpPr>
          <p:cNvPr id="12" name="文字方塊 11"/>
          <p:cNvSpPr txBox="1"/>
          <p:nvPr/>
        </p:nvSpPr>
        <p:spPr>
          <a:xfrm>
            <a:off x="1835696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60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1835696" y="355004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80</a:t>
            </a:r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1777186" y="424716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100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087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篩選方法</a:t>
            </a:r>
            <a:r>
              <a:rPr lang="en-US" altLang="zh-TW" dirty="0"/>
              <a:t>-</a:t>
            </a:r>
            <a:r>
              <a:rPr lang="zh-TW" altLang="en-US" dirty="0" smtClean="0"/>
              <a:t>評分方式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556792"/>
            <a:ext cx="5616624" cy="4204961"/>
          </a:xfrm>
        </p:spPr>
      </p:pic>
      <p:sp>
        <p:nvSpPr>
          <p:cNvPr id="3" name="橢圓 2"/>
          <p:cNvSpPr/>
          <p:nvPr/>
        </p:nvSpPr>
        <p:spPr>
          <a:xfrm>
            <a:off x="2933524" y="4797151"/>
            <a:ext cx="828682" cy="6401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>
            <a:off x="3862225" y="2551070"/>
            <a:ext cx="828682" cy="6401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4680602" y="4797152"/>
            <a:ext cx="828682" cy="6401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/>
          <p:cNvCxnSpPr/>
          <p:nvPr/>
        </p:nvCxnSpPr>
        <p:spPr>
          <a:xfrm flipV="1">
            <a:off x="5148064" y="4485185"/>
            <a:ext cx="0" cy="75212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0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成果</a:t>
            </a:r>
            <a:r>
              <a:rPr lang="en-US" altLang="zh-TW" dirty="0" smtClean="0"/>
              <a:t>-</a:t>
            </a:r>
            <a:r>
              <a:rPr lang="zh-TW" altLang="en-US" smtClean="0"/>
              <a:t>近期型態</a:t>
            </a:r>
            <a:r>
              <a:rPr lang="zh-TW" altLang="en-US" dirty="0" smtClean="0"/>
              <a:t>搜尋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24744"/>
            <a:ext cx="8496944" cy="2088232"/>
          </a:xfrm>
        </p:spPr>
        <p:txBody>
          <a:bodyPr>
            <a:normAutofit/>
          </a:bodyPr>
          <a:lstStyle/>
          <a:p>
            <a:r>
              <a:rPr lang="en-US" altLang="zh-TW" dirty="0"/>
              <a:t>3827 </a:t>
            </a:r>
            <a:r>
              <a:rPr lang="zh-TW" altLang="en-US" dirty="0"/>
              <a:t>檔股票</a:t>
            </a:r>
            <a:endParaRPr lang="en-US" altLang="zh-TW" dirty="0"/>
          </a:p>
          <a:p>
            <a:r>
              <a:rPr lang="en-US" altLang="zh-TW" dirty="0" smtClean="0"/>
              <a:t>25 </a:t>
            </a:r>
            <a:r>
              <a:rPr lang="zh-TW" altLang="en-US" dirty="0"/>
              <a:t>種型態長度縮放</a:t>
            </a:r>
            <a:r>
              <a:rPr lang="en-US" altLang="zh-TW" dirty="0"/>
              <a:t>(30, 35, 40, …, 150)</a:t>
            </a:r>
          </a:p>
          <a:p>
            <a:r>
              <a:rPr lang="zh-TW" altLang="en-US" dirty="0" smtClean="0"/>
              <a:t>回測區間</a:t>
            </a:r>
            <a:r>
              <a:rPr lang="zh-TW" altLang="en-US" dirty="0"/>
              <a:t>：</a:t>
            </a:r>
            <a:r>
              <a:rPr lang="zh-TW" altLang="en-US" dirty="0" smtClean="0"/>
              <a:t>同型態縮放長度</a:t>
            </a:r>
            <a:endParaRPr lang="en-US" altLang="zh-TW" dirty="0" smtClean="0"/>
          </a:p>
          <a:p>
            <a:r>
              <a:rPr lang="zh-TW" altLang="en-US" dirty="0" smtClean="0"/>
              <a:t>總</a:t>
            </a:r>
            <a:r>
              <a:rPr lang="zh-TW" altLang="en-US" dirty="0"/>
              <a:t>比對時間 </a:t>
            </a:r>
            <a:r>
              <a:rPr lang="en-US" altLang="zh-TW" dirty="0"/>
              <a:t>21.95 </a:t>
            </a:r>
            <a:r>
              <a:rPr lang="zh-TW" altLang="en-US" dirty="0"/>
              <a:t>秒</a:t>
            </a:r>
            <a:endParaRPr lang="en-US" altLang="zh-TW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7" r="4463"/>
          <a:stretch/>
        </p:blipFill>
        <p:spPr>
          <a:xfrm>
            <a:off x="3161914" y="2492896"/>
            <a:ext cx="5655780" cy="398955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3841012"/>
            <a:ext cx="2304256" cy="1400626"/>
          </a:xfrm>
          <a:prstGeom prst="rect">
            <a:avLst/>
          </a:prstGeom>
        </p:spPr>
      </p:pic>
      <p:sp>
        <p:nvSpPr>
          <p:cNvPr id="7" name="向右箭號 6"/>
          <p:cNvSpPr/>
          <p:nvPr/>
        </p:nvSpPr>
        <p:spPr>
          <a:xfrm>
            <a:off x="2699792" y="4437112"/>
            <a:ext cx="720080" cy="2880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701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成果</a:t>
            </a:r>
            <a:r>
              <a:rPr lang="en-US" altLang="zh-TW" dirty="0" smtClean="0"/>
              <a:t>-</a:t>
            </a:r>
            <a:r>
              <a:rPr lang="zh-TW" altLang="en-US" dirty="0"/>
              <a:t>使用者自訂型態搜尋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24744"/>
            <a:ext cx="8496944" cy="208823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15 </a:t>
            </a:r>
            <a:r>
              <a:rPr lang="zh-TW" altLang="en-US" dirty="0"/>
              <a:t>檔股票</a:t>
            </a:r>
            <a:endParaRPr lang="en-US" altLang="zh-TW" dirty="0"/>
          </a:p>
          <a:p>
            <a:r>
              <a:rPr lang="en-US" altLang="zh-TW" dirty="0" smtClean="0"/>
              <a:t>25 </a:t>
            </a:r>
            <a:r>
              <a:rPr lang="zh-TW" altLang="en-US" dirty="0" smtClean="0"/>
              <a:t>種</a:t>
            </a:r>
            <a:r>
              <a:rPr lang="zh-TW" altLang="en-US" dirty="0"/>
              <a:t>型態長度</a:t>
            </a:r>
            <a:r>
              <a:rPr lang="zh-TW" altLang="en-US" dirty="0" smtClean="0"/>
              <a:t>縮放</a:t>
            </a:r>
            <a:r>
              <a:rPr lang="en-US" altLang="zh-TW" dirty="0" smtClean="0"/>
              <a:t>(30, 35, 40, …, 150)</a:t>
            </a:r>
            <a:endParaRPr lang="en-US" altLang="zh-TW" dirty="0"/>
          </a:p>
          <a:p>
            <a:r>
              <a:rPr lang="zh-TW" altLang="en-US" dirty="0" smtClean="0"/>
              <a:t>回測區間：</a:t>
            </a:r>
            <a:r>
              <a:rPr lang="en-US" altLang="zh-TW" dirty="0" smtClean="0"/>
              <a:t>882</a:t>
            </a:r>
            <a:r>
              <a:rPr lang="zh-TW" altLang="en-US" dirty="0" smtClean="0"/>
              <a:t>天</a:t>
            </a:r>
            <a:endParaRPr lang="en-US" altLang="zh-TW" dirty="0" smtClean="0"/>
          </a:p>
          <a:p>
            <a:r>
              <a:rPr lang="zh-TW" altLang="en-US" dirty="0" smtClean="0"/>
              <a:t>總</a:t>
            </a:r>
            <a:r>
              <a:rPr lang="zh-TW" altLang="en-US" dirty="0"/>
              <a:t>比對時間 </a:t>
            </a:r>
            <a:r>
              <a:rPr lang="en-US" altLang="zh-TW" dirty="0" smtClean="0"/>
              <a:t>139.23 </a:t>
            </a:r>
            <a:r>
              <a:rPr lang="zh-TW" altLang="en-US" dirty="0"/>
              <a:t>秒</a:t>
            </a:r>
            <a:endParaRPr lang="en-US" altLang="zh-TW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92" y="2996951"/>
            <a:ext cx="4039062" cy="309634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018" y="3010672"/>
            <a:ext cx="4232014" cy="3168353"/>
          </a:xfrm>
          <a:prstGeom prst="rect">
            <a:avLst/>
          </a:prstGeom>
        </p:spPr>
      </p:pic>
      <p:sp>
        <p:nvSpPr>
          <p:cNvPr id="4" name="向右箭號 3"/>
          <p:cNvSpPr/>
          <p:nvPr/>
        </p:nvSpPr>
        <p:spPr>
          <a:xfrm>
            <a:off x="3923928" y="4509121"/>
            <a:ext cx="720080" cy="2880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73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成果</a:t>
            </a:r>
            <a:r>
              <a:rPr lang="en-US" altLang="zh-TW" dirty="0" smtClean="0"/>
              <a:t>-</a:t>
            </a:r>
            <a:r>
              <a:rPr lang="zh-TW" altLang="en-US" dirty="0" smtClean="0"/>
              <a:t>回測結果統計範例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1" r="6328"/>
          <a:stretch/>
        </p:blipFill>
        <p:spPr>
          <a:xfrm>
            <a:off x="65162" y="1988840"/>
            <a:ext cx="4290814" cy="3594467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r="5075"/>
          <a:stretch/>
        </p:blipFill>
        <p:spPr>
          <a:xfrm>
            <a:off x="4572001" y="1988840"/>
            <a:ext cx="4248472" cy="3518399"/>
          </a:xfrm>
          <a:prstGeom prst="rect">
            <a:avLst/>
          </a:prstGeom>
        </p:spPr>
      </p:pic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179512" y="1124744"/>
            <a:ext cx="3960440" cy="1008112"/>
          </a:xfrm>
        </p:spPr>
        <p:txBody>
          <a:bodyPr>
            <a:normAutofit/>
          </a:bodyPr>
          <a:lstStyle/>
          <a:p>
            <a:r>
              <a:rPr lang="en-US" altLang="zh-TW" dirty="0"/>
              <a:t>2014</a:t>
            </a:r>
            <a:r>
              <a:rPr lang="zh-TW" altLang="en-US" dirty="0"/>
              <a:t>年</a:t>
            </a:r>
            <a:r>
              <a:rPr lang="en-US" altLang="zh-TW" dirty="0"/>
              <a:t>1</a:t>
            </a:r>
            <a:r>
              <a:rPr lang="zh-TW" altLang="en-US" dirty="0"/>
              <a:t>分</a:t>
            </a:r>
            <a:r>
              <a:rPr lang="en-US" altLang="zh-TW" dirty="0" smtClean="0"/>
              <a:t>K</a:t>
            </a:r>
            <a:r>
              <a:rPr lang="zh-TW" altLang="en-US" dirty="0" smtClean="0"/>
              <a:t>，勝</a:t>
            </a:r>
            <a:r>
              <a:rPr lang="zh-TW" altLang="en-US" dirty="0"/>
              <a:t>率</a:t>
            </a:r>
            <a:r>
              <a:rPr lang="en-US" altLang="zh-TW" dirty="0"/>
              <a:t>57.01</a:t>
            </a:r>
            <a:r>
              <a:rPr lang="en-US" altLang="zh-TW" dirty="0" smtClean="0"/>
              <a:t>%</a:t>
            </a:r>
            <a:endParaRPr lang="en-US" altLang="zh-TW" dirty="0"/>
          </a:p>
        </p:txBody>
      </p:sp>
      <p:sp>
        <p:nvSpPr>
          <p:cNvPr id="8" name="內容版面配置區 2"/>
          <p:cNvSpPr txBox="1">
            <a:spLocks/>
          </p:cNvSpPr>
          <p:nvPr/>
        </p:nvSpPr>
        <p:spPr>
          <a:xfrm>
            <a:off x="4716016" y="1124744"/>
            <a:ext cx="3960440" cy="1008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標楷體" pitchFamily="65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標楷體" pitchFamily="65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900" kern="1200">
                <a:solidFill>
                  <a:schemeClr val="tx1"/>
                </a:solidFill>
                <a:latin typeface="+mn-lt"/>
                <a:ea typeface="標楷體" pitchFamily="65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標楷體" pitchFamily="65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標楷體" pitchFamily="65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 smtClean="0"/>
              <a:t>2012-2015</a:t>
            </a:r>
            <a:r>
              <a:rPr lang="zh-TW" altLang="en-US" dirty="0" smtClean="0"/>
              <a:t>年日線，勝率</a:t>
            </a:r>
            <a:r>
              <a:rPr lang="en-US" altLang="zh-TW" dirty="0" smtClean="0"/>
              <a:t>66.67%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3965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結論與討論</a:t>
            </a:r>
            <a:r>
              <a:rPr lang="en-US" altLang="zh-TW" dirty="0" smtClean="0"/>
              <a:t>-</a:t>
            </a:r>
            <a:r>
              <a:rPr lang="zh-TW" altLang="en-US" dirty="0" smtClean="0"/>
              <a:t>哼唱選歌與型態搜尋之比較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018600"/>
              </p:ext>
            </p:extLst>
          </p:nvPr>
        </p:nvGraphicFramePr>
        <p:xfrm>
          <a:off x="395536" y="1340768"/>
          <a:ext cx="7848874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088232"/>
                <a:gridCol w="3528394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比較項目</a:t>
                      </a:r>
                      <a:r>
                        <a:rPr lang="en-US" altLang="zh-TW" strike="noStrike" dirty="0" smtClean="0"/>
                        <a:t>\</a:t>
                      </a:r>
                      <a:r>
                        <a:rPr lang="zh-TW" altLang="en-US" strike="noStrike" dirty="0" smtClean="0"/>
                        <a:t>問題類型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哼唱選歌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型態搜尋</a:t>
                      </a:r>
                      <a:endParaRPr lang="zh-TW" altLang="en-US" strike="no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資料庫大小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zh-TW" strike="noStrike" dirty="0" smtClean="0"/>
                        <a:t>13,000 </a:t>
                      </a:r>
                      <a:r>
                        <a:rPr lang="zh-TW" altLang="en-US" strike="noStrike" dirty="0" smtClean="0"/>
                        <a:t>首歌曲，每首</a:t>
                      </a:r>
                      <a:r>
                        <a:rPr lang="en-US" altLang="zh-TW" strike="noStrike" dirty="0" smtClean="0"/>
                        <a:t>~5600</a:t>
                      </a:r>
                      <a:r>
                        <a:rPr lang="zh-TW" altLang="en-US" strike="noStrike" dirty="0" smtClean="0"/>
                        <a:t>個資料點</a:t>
                      </a:r>
                      <a:r>
                        <a:rPr lang="en-US" altLang="zh-TW" strike="noStrike" dirty="0" smtClean="0"/>
                        <a:t>(</a:t>
                      </a:r>
                      <a:r>
                        <a:rPr lang="zh-TW" altLang="en-US" strike="noStrike" dirty="0" smtClean="0"/>
                        <a:t>每秒</a:t>
                      </a:r>
                      <a:r>
                        <a:rPr lang="en-US" altLang="zh-TW" strike="noStrike" dirty="0" smtClean="0"/>
                        <a:t>31.25 * 3 </a:t>
                      </a:r>
                      <a:r>
                        <a:rPr lang="zh-TW" altLang="en-US" strike="noStrike" dirty="0" smtClean="0"/>
                        <a:t>分鐘</a:t>
                      </a:r>
                      <a:r>
                        <a:rPr lang="en-US" altLang="zh-TW" strike="noStrike" dirty="0" smtClean="0"/>
                        <a:t>)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若只考慮區域性，則約數千個標的物；每個標的物若不回測太久，則假設約</a:t>
                      </a:r>
                      <a:r>
                        <a:rPr lang="en-US" altLang="zh-TW" strike="noStrike" dirty="0" smtClean="0"/>
                        <a:t>1,000</a:t>
                      </a:r>
                      <a:r>
                        <a:rPr lang="zh-TW" altLang="en-US" strike="noStrike" dirty="0" smtClean="0"/>
                        <a:t>個以內的資料點</a:t>
                      </a:r>
                      <a:endParaRPr lang="zh-TW" altLang="en-US" strike="no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查詢大小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約</a:t>
                      </a:r>
                      <a:r>
                        <a:rPr lang="en-US" altLang="zh-TW" strike="noStrike" dirty="0" smtClean="0"/>
                        <a:t>300</a:t>
                      </a:r>
                      <a:r>
                        <a:rPr lang="zh-TW" altLang="en-US" strike="noStrike" dirty="0" smtClean="0"/>
                        <a:t>個資料點</a:t>
                      </a:r>
                      <a:r>
                        <a:rPr lang="en-US" altLang="zh-TW" strike="noStrike" dirty="0" smtClean="0"/>
                        <a:t>(</a:t>
                      </a:r>
                      <a:r>
                        <a:rPr lang="zh-TW" altLang="en-US" strike="noStrike" dirty="0" smtClean="0"/>
                        <a:t>每秒 </a:t>
                      </a:r>
                      <a:r>
                        <a:rPr lang="en-US" altLang="zh-TW" strike="noStrike" dirty="0" smtClean="0"/>
                        <a:t>31.25 * 8~10 </a:t>
                      </a:r>
                      <a:r>
                        <a:rPr lang="zh-TW" altLang="en-US" strike="noStrike" dirty="0" smtClean="0"/>
                        <a:t>秒</a:t>
                      </a:r>
                      <a:r>
                        <a:rPr lang="en-US" altLang="zh-TW" strike="noStrike" dirty="0" smtClean="0"/>
                        <a:t>)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視型態而定，最長約 </a:t>
                      </a:r>
                      <a:r>
                        <a:rPr lang="en-US" altLang="zh-TW" strike="noStrike" dirty="0" smtClean="0"/>
                        <a:t>150 </a:t>
                      </a:r>
                      <a:r>
                        <a:rPr lang="zh-TW" altLang="en-US" strike="noStrike" dirty="0" smtClean="0"/>
                        <a:t>上下</a:t>
                      </a:r>
                      <a:endParaRPr lang="zh-TW" altLang="en-US" strike="no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實際應用的即時需求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有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無，若要精細到分、秒則有</a:t>
                      </a:r>
                      <a:endParaRPr lang="zh-TW" altLang="en-US" strike="no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是否有標準答案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有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以使用者感覺與回測績效為主，沒有絕對答案</a:t>
                      </a:r>
                      <a:endParaRPr lang="zh-TW" altLang="en-US" strike="no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是否需要對位</a:t>
                      </a:r>
                      <a:r>
                        <a:rPr lang="en-US" altLang="zh-TW" strike="noStrike" dirty="0" smtClean="0"/>
                        <a:t>(</a:t>
                      </a:r>
                      <a:r>
                        <a:rPr lang="zh-TW" altLang="en-US" strike="noStrike" dirty="0" smtClean="0"/>
                        <a:t>系統回傳比對到哪一段</a:t>
                      </a:r>
                      <a:r>
                        <a:rPr lang="en-US" altLang="zh-TW" strike="noStrike" dirty="0" smtClean="0"/>
                        <a:t>)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通常不需要</a:t>
                      </a:r>
                      <a:endParaRPr lang="zh-TW" alt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trike="noStrike" dirty="0" smtClean="0"/>
                        <a:t>需要，而且必須處理比對區間重疊過多時，會極為相似的問題</a:t>
                      </a:r>
                      <a:endParaRPr lang="zh-TW" altLang="en-US" strike="no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圓角矩形 2"/>
          <p:cNvSpPr/>
          <p:nvPr/>
        </p:nvSpPr>
        <p:spPr>
          <a:xfrm>
            <a:off x="4788024" y="3933056"/>
            <a:ext cx="3384376" cy="57606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84220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r>
              <a:rPr lang="en-US" altLang="zh-TW" dirty="0" smtClean="0"/>
              <a:t>-</a:t>
            </a:r>
            <a:r>
              <a:rPr lang="zh-TW" altLang="en-US" dirty="0" smtClean="0"/>
              <a:t>哼唱選歌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系統</a:t>
            </a:r>
            <a:r>
              <a:rPr lang="zh-TW" altLang="en-US" dirty="0"/>
              <a:t>架構</a:t>
            </a:r>
            <a:endParaRPr lang="en-US" altLang="zh-TW" dirty="0" smtClean="0"/>
          </a:p>
          <a:p>
            <a:r>
              <a:rPr lang="zh-TW" altLang="en-US" dirty="0" smtClean="0"/>
              <a:t>實作方法</a:t>
            </a:r>
            <a:endParaRPr lang="en-US" altLang="zh-TW" dirty="0" smtClean="0"/>
          </a:p>
          <a:p>
            <a:r>
              <a:rPr lang="zh-TW" altLang="en-US" dirty="0" smtClean="0"/>
              <a:t>實驗結果</a:t>
            </a:r>
            <a:endParaRPr lang="en-US" altLang="zh-TW" dirty="0" smtClean="0"/>
          </a:p>
          <a:p>
            <a:r>
              <a:rPr lang="zh-TW" altLang="en-US" dirty="0" smtClean="0"/>
              <a:t>系統展示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9180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系統架構</a:t>
            </a:r>
            <a:endParaRPr lang="zh-TW" altLang="en-US" dirty="0"/>
          </a:p>
        </p:txBody>
      </p:sp>
      <p:pic>
        <p:nvPicPr>
          <p:cNvPr id="4" name="Picture 2" descr="http://www.xfastest.com/cms/thumb.php?w=670&amp;url=..//data/attachment/forum/month_1101/12960374194l1L5q6G45cGGgL4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412" y="5130972"/>
            <a:ext cx="1763374" cy="1608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圓角矩形 4"/>
          <p:cNvSpPr/>
          <p:nvPr/>
        </p:nvSpPr>
        <p:spPr>
          <a:xfrm>
            <a:off x="2212957" y="2852936"/>
            <a:ext cx="4951331" cy="792088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TW" altLang="en-US"/>
          </a:p>
        </p:txBody>
      </p:sp>
      <p:sp>
        <p:nvSpPr>
          <p:cNvPr id="6" name="圓角矩形 5"/>
          <p:cNvSpPr/>
          <p:nvPr/>
        </p:nvSpPr>
        <p:spPr>
          <a:xfrm>
            <a:off x="3941150" y="1988840"/>
            <a:ext cx="936104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b="1" dirty="0" smtClean="0"/>
              <a:t>使用者</a:t>
            </a:r>
            <a:endParaRPr lang="zh-TW" altLang="en-US" b="1" dirty="0"/>
          </a:p>
        </p:txBody>
      </p:sp>
      <p:sp>
        <p:nvSpPr>
          <p:cNvPr id="7" name="橢圓 6"/>
          <p:cNvSpPr/>
          <p:nvPr/>
        </p:nvSpPr>
        <p:spPr>
          <a:xfrm>
            <a:off x="3707904" y="3949756"/>
            <a:ext cx="1224136" cy="122413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dirty="0" smtClean="0"/>
              <a:t>Web service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683567" y="3789040"/>
            <a:ext cx="1512168" cy="5018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dirty="0" smtClean="0"/>
              <a:t>音高追蹤</a:t>
            </a:r>
            <a:endParaRPr lang="zh-TW" altLang="en-US" dirty="0"/>
          </a:p>
        </p:txBody>
      </p:sp>
      <p:cxnSp>
        <p:nvCxnSpPr>
          <p:cNvPr id="9" name="肘形接點 8"/>
          <p:cNvCxnSpPr>
            <a:stCxn id="5" idx="1"/>
            <a:endCxn id="8" idx="0"/>
          </p:cNvCxnSpPr>
          <p:nvPr/>
        </p:nvCxnSpPr>
        <p:spPr>
          <a:xfrm rot="10800000" flipV="1">
            <a:off x="1439651" y="3248980"/>
            <a:ext cx="773306" cy="54006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文字方塊 10"/>
          <p:cNvSpPr txBox="1"/>
          <p:nvPr/>
        </p:nvSpPr>
        <p:spPr>
          <a:xfrm>
            <a:off x="3088976" y="246432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 smtClean="0"/>
              <a:t>哼唱旋律</a:t>
            </a:r>
            <a:endParaRPr lang="zh-TW" altLang="en-US" b="1" dirty="0"/>
          </a:p>
        </p:txBody>
      </p:sp>
      <p:sp>
        <p:nvSpPr>
          <p:cNvPr id="11" name="矩形 10"/>
          <p:cNvSpPr/>
          <p:nvPr/>
        </p:nvSpPr>
        <p:spPr>
          <a:xfrm>
            <a:off x="3707903" y="5517232"/>
            <a:ext cx="1224136" cy="5760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b="1" dirty="0" smtClean="0"/>
              <a:t>主伺服器</a:t>
            </a:r>
            <a:endParaRPr lang="zh-TW" altLang="en-US" b="1" dirty="0"/>
          </a:p>
        </p:txBody>
      </p:sp>
      <p:sp>
        <p:nvSpPr>
          <p:cNvPr id="12" name="文字方塊 27"/>
          <p:cNvSpPr txBox="1"/>
          <p:nvPr/>
        </p:nvSpPr>
        <p:spPr>
          <a:xfrm>
            <a:off x="5029147" y="6047232"/>
            <a:ext cx="1190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 smtClean="0"/>
              <a:t>辨識資料</a:t>
            </a:r>
            <a:endParaRPr lang="zh-TW" altLang="en-US" b="1" dirty="0"/>
          </a:p>
        </p:txBody>
      </p:sp>
      <p:sp>
        <p:nvSpPr>
          <p:cNvPr id="13" name="文字方塊 28"/>
          <p:cNvSpPr txBox="1"/>
          <p:nvPr/>
        </p:nvSpPr>
        <p:spPr>
          <a:xfrm>
            <a:off x="4971649" y="5276815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 smtClean="0"/>
              <a:t>結果排名</a:t>
            </a:r>
            <a:endParaRPr lang="zh-TW" altLang="en-US" b="1" dirty="0"/>
          </a:p>
        </p:txBody>
      </p:sp>
      <p:sp>
        <p:nvSpPr>
          <p:cNvPr id="14" name="文字方塊 37"/>
          <p:cNvSpPr txBox="1"/>
          <p:nvPr/>
        </p:nvSpPr>
        <p:spPr>
          <a:xfrm>
            <a:off x="6012160" y="416578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 smtClean="0"/>
              <a:t>辨識結果</a:t>
            </a:r>
            <a:endParaRPr lang="zh-TW" altLang="en-US" b="1" dirty="0"/>
          </a:p>
        </p:txBody>
      </p:sp>
      <p:cxnSp>
        <p:nvCxnSpPr>
          <p:cNvPr id="15" name="直線單箭頭接點 14"/>
          <p:cNvCxnSpPr/>
          <p:nvPr/>
        </p:nvCxnSpPr>
        <p:spPr>
          <a:xfrm flipV="1">
            <a:off x="4572000" y="5133055"/>
            <a:ext cx="2382" cy="3833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/>
          <p:nvPr/>
        </p:nvCxnSpPr>
        <p:spPr>
          <a:xfrm rot="5400000">
            <a:off x="3878883" y="5322116"/>
            <a:ext cx="384177" cy="60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圖案 95"/>
          <p:cNvCxnSpPr>
            <a:stCxn id="8" idx="2"/>
            <a:endCxn id="7" idx="2"/>
          </p:cNvCxnSpPr>
          <p:nvPr/>
        </p:nvCxnSpPr>
        <p:spPr>
          <a:xfrm rot="16200000" flipH="1">
            <a:off x="2438305" y="3292224"/>
            <a:ext cx="270945" cy="226825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圖案 111"/>
          <p:cNvCxnSpPr>
            <a:stCxn id="7" idx="6"/>
            <a:endCxn id="6" idx="3"/>
          </p:cNvCxnSpPr>
          <p:nvPr/>
        </p:nvCxnSpPr>
        <p:spPr>
          <a:xfrm flipH="1" flipV="1">
            <a:off x="4877254" y="2240868"/>
            <a:ext cx="54786" cy="2320956"/>
          </a:xfrm>
          <a:prstGeom prst="bentConnector3">
            <a:avLst>
              <a:gd name="adj1" fmla="val -4762063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>
            <a:stCxn id="6" idx="2"/>
          </p:cNvCxnSpPr>
          <p:nvPr/>
        </p:nvCxnSpPr>
        <p:spPr>
          <a:xfrm>
            <a:off x="4409202" y="2492896"/>
            <a:ext cx="0" cy="366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文字方塊 29"/>
          <p:cNvSpPr txBox="1"/>
          <p:nvPr/>
        </p:nvSpPr>
        <p:spPr>
          <a:xfrm>
            <a:off x="2339752" y="416578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 smtClean="0"/>
              <a:t>音高</a:t>
            </a:r>
            <a:endParaRPr lang="zh-TW" altLang="en-US" b="1" dirty="0"/>
          </a:p>
        </p:txBody>
      </p:sp>
      <p:sp>
        <p:nvSpPr>
          <p:cNvPr id="22" name="矩形 21"/>
          <p:cNvSpPr/>
          <p:nvPr/>
        </p:nvSpPr>
        <p:spPr>
          <a:xfrm>
            <a:off x="2356975" y="2930902"/>
            <a:ext cx="1584175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dirty="0" smtClean="0"/>
              <a:t>網頁介面</a:t>
            </a:r>
            <a:endParaRPr lang="zh-TW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3941151" y="2924944"/>
            <a:ext cx="1566952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dirty="0" smtClean="0"/>
              <a:t>Android App</a:t>
            </a:r>
            <a:endParaRPr lang="zh-TW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6282601" y="5142253"/>
            <a:ext cx="1763374" cy="16088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TW" altLang="en-US"/>
          </a:p>
        </p:txBody>
      </p:sp>
      <p:sp>
        <p:nvSpPr>
          <p:cNvPr id="27" name="矩形 26"/>
          <p:cNvSpPr/>
          <p:nvPr/>
        </p:nvSpPr>
        <p:spPr>
          <a:xfrm>
            <a:off x="5508104" y="2930902"/>
            <a:ext cx="1422376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dirty="0" smtClean="0"/>
              <a:t>iPhone App</a:t>
            </a:r>
            <a:endParaRPr lang="zh-TW" altLang="en-US" dirty="0"/>
          </a:p>
        </p:txBody>
      </p:sp>
      <p:sp>
        <p:nvSpPr>
          <p:cNvPr id="28" name="內容版面配置區 2"/>
          <p:cNvSpPr>
            <a:spLocks noGrp="1"/>
          </p:cNvSpPr>
          <p:nvPr>
            <p:ph sz="quarter" idx="1"/>
          </p:nvPr>
        </p:nvSpPr>
        <p:spPr>
          <a:xfrm>
            <a:off x="225739" y="1135699"/>
            <a:ext cx="8018669" cy="980458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哼唱選歌：錄一段唱或哼歌的聲音，讓電腦幫你找歌</a:t>
            </a:r>
            <a:endParaRPr lang="en-US" altLang="zh-TW" dirty="0" smtClean="0"/>
          </a:p>
          <a:p>
            <a:r>
              <a:rPr lang="zh-TW" altLang="en-US" dirty="0" smtClean="0"/>
              <a:t>架構示意圖：</a:t>
            </a:r>
            <a:endParaRPr lang="zh-TW" altLang="en-US" dirty="0"/>
          </a:p>
        </p:txBody>
      </p:sp>
      <p:cxnSp>
        <p:nvCxnSpPr>
          <p:cNvPr id="29" name="直線單箭頭接點 28"/>
          <p:cNvCxnSpPr/>
          <p:nvPr/>
        </p:nvCxnSpPr>
        <p:spPr>
          <a:xfrm flipH="1">
            <a:off x="4932040" y="5646147"/>
            <a:ext cx="135056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直線單箭頭接點 29"/>
          <p:cNvCxnSpPr/>
          <p:nvPr/>
        </p:nvCxnSpPr>
        <p:spPr>
          <a:xfrm>
            <a:off x="4932040" y="5949280"/>
            <a:ext cx="13643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95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實作方法</a:t>
            </a:r>
            <a:r>
              <a:rPr lang="en-US" altLang="zh-TW" dirty="0" smtClean="0"/>
              <a:t>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72752" y="1196752"/>
            <a:ext cx="7971656" cy="1296144"/>
          </a:xfrm>
        </p:spPr>
        <p:txBody>
          <a:bodyPr/>
          <a:lstStyle/>
          <a:p>
            <a:r>
              <a:rPr lang="zh-TW" altLang="en-US" dirty="0" smtClean="0"/>
              <a:t>線性伸縮</a:t>
            </a:r>
            <a:endParaRPr lang="en-US" altLang="zh-TW" dirty="0" smtClean="0"/>
          </a:p>
          <a:p>
            <a:pPr lvl="1"/>
            <a:r>
              <a:rPr lang="zh-TW" altLang="en-US" dirty="0"/>
              <a:t>有人唱得快，有人唱的</a:t>
            </a:r>
            <a:r>
              <a:rPr lang="zh-TW" altLang="en-US" dirty="0" smtClean="0"/>
              <a:t>慢</a:t>
            </a:r>
            <a:endParaRPr lang="en-US" altLang="zh-TW" dirty="0" smtClean="0"/>
          </a:p>
          <a:p>
            <a:pPr lvl="1"/>
            <a:r>
              <a:rPr lang="zh-TW" altLang="en-US" dirty="0"/>
              <a:t>把音高向量拉長或</a:t>
            </a:r>
            <a:r>
              <a:rPr lang="zh-TW" altLang="en-US" dirty="0" smtClean="0"/>
              <a:t>縮短</a:t>
            </a:r>
            <a:endParaRPr lang="zh-TW" altLang="en-US" dirty="0"/>
          </a:p>
        </p:txBody>
      </p:sp>
      <p:pic>
        <p:nvPicPr>
          <p:cNvPr id="4" name="圖片 3" descr="linearScalingExample.eps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387" r="7451" b="7307"/>
          <a:stretch>
            <a:fillRect/>
          </a:stretch>
        </p:blipFill>
        <p:spPr>
          <a:xfrm>
            <a:off x="1038112" y="2592288"/>
            <a:ext cx="7067777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91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實作方法</a:t>
            </a:r>
            <a:r>
              <a:rPr lang="en-US" altLang="zh-TW" dirty="0" smtClean="0"/>
              <a:t>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72752" y="1196752"/>
            <a:ext cx="7971656" cy="4752528"/>
          </a:xfrm>
        </p:spPr>
        <p:txBody>
          <a:bodyPr/>
          <a:lstStyle/>
          <a:p>
            <a:r>
              <a:rPr lang="zh-TW" altLang="en-US" dirty="0"/>
              <a:t>音高向量平移</a:t>
            </a:r>
            <a:endParaRPr lang="en-US" altLang="zh-TW" dirty="0" smtClean="0"/>
          </a:p>
          <a:p>
            <a:pPr lvl="1"/>
            <a:r>
              <a:rPr lang="zh-TW" altLang="en-US" dirty="0"/>
              <a:t>有人唱</a:t>
            </a:r>
            <a:r>
              <a:rPr lang="zh-TW" altLang="en-US" dirty="0" smtClean="0"/>
              <a:t>得高，</a:t>
            </a:r>
            <a:r>
              <a:rPr lang="zh-TW" altLang="en-US" dirty="0"/>
              <a:t>有人唱</a:t>
            </a:r>
            <a:r>
              <a:rPr lang="zh-TW" altLang="en-US" dirty="0" smtClean="0"/>
              <a:t>的</a:t>
            </a:r>
            <a:r>
              <a:rPr lang="zh-TW" altLang="en-US" dirty="0"/>
              <a:t>低</a:t>
            </a:r>
            <a:endParaRPr lang="en-US" altLang="zh-TW" dirty="0" smtClean="0"/>
          </a:p>
          <a:p>
            <a:pPr lvl="1"/>
            <a:r>
              <a:rPr lang="zh-TW" altLang="en-US" dirty="0"/>
              <a:t>把音高</a:t>
            </a:r>
            <a:r>
              <a:rPr lang="zh-TW" altLang="en-US" dirty="0" smtClean="0"/>
              <a:t>向量</a:t>
            </a:r>
            <a:r>
              <a:rPr lang="zh-TW" altLang="en-US" dirty="0"/>
              <a:t>平移至與欲比對歌曲區段的水準</a:t>
            </a:r>
            <a:r>
              <a:rPr lang="zh-TW" altLang="en-US" dirty="0" smtClean="0"/>
              <a:t>相同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從歌曲任意處比對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將音高向量相對於欲比對歌曲滑動，並逐次比對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88717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實驗結果</a:t>
            </a:r>
            <a:r>
              <a:rPr lang="en-US" altLang="zh-TW" dirty="0" smtClean="0"/>
              <a:t>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72752" y="1196752"/>
            <a:ext cx="7971656" cy="4752528"/>
          </a:xfrm>
        </p:spPr>
        <p:txBody>
          <a:bodyPr/>
          <a:lstStyle/>
          <a:p>
            <a:r>
              <a:rPr lang="zh-TW" altLang="en-US" dirty="0" smtClean="0"/>
              <a:t>資料庫大小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 </a:t>
            </a:r>
            <a:r>
              <a:rPr lang="en-US" altLang="zh-TW" dirty="0" smtClean="0"/>
              <a:t>13,000 </a:t>
            </a:r>
            <a:r>
              <a:rPr lang="zh-TW" altLang="en-US" dirty="0" smtClean="0"/>
              <a:t>首歌曲</a:t>
            </a:r>
            <a:endParaRPr lang="en-US" altLang="zh-TW" dirty="0" smtClean="0"/>
          </a:p>
          <a:p>
            <a:pPr lvl="1"/>
            <a:r>
              <a:rPr lang="zh-TW" altLang="en-US" dirty="0"/>
              <a:t>包含兒歌、中英日流行歌等</a:t>
            </a:r>
            <a:endParaRPr lang="en-US" altLang="zh-TW" dirty="0" smtClean="0"/>
          </a:p>
          <a:p>
            <a:r>
              <a:rPr lang="zh-TW" altLang="en-US" dirty="0" smtClean="0"/>
              <a:t>測試資料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8</a:t>
            </a:r>
            <a:r>
              <a:rPr lang="zh-TW" altLang="en-US" dirty="0" smtClean="0"/>
              <a:t>秒片段，對應到</a:t>
            </a:r>
            <a:r>
              <a:rPr lang="en-US" altLang="zh-TW" dirty="0" smtClean="0"/>
              <a:t>48</a:t>
            </a:r>
            <a:r>
              <a:rPr lang="zh-TW" altLang="en-US" dirty="0" smtClean="0"/>
              <a:t>首兒歌</a:t>
            </a:r>
            <a:endParaRPr lang="en-US" altLang="zh-TW" dirty="0" smtClean="0"/>
          </a:p>
          <a:p>
            <a:pPr lvl="1"/>
            <a:r>
              <a:rPr lang="zh-TW" altLang="en-US" dirty="0"/>
              <a:t>錄音品質</a:t>
            </a:r>
            <a:r>
              <a:rPr lang="zh-TW" altLang="en-US" dirty="0" smtClean="0"/>
              <a:t>：</a:t>
            </a:r>
            <a:r>
              <a:rPr lang="en-US" altLang="zh-TW" dirty="0" smtClean="0"/>
              <a:t>8 kHz, 8 bit resolution</a:t>
            </a:r>
          </a:p>
          <a:p>
            <a:r>
              <a:rPr lang="zh-TW" altLang="en-US" dirty="0"/>
              <a:t>測試</a:t>
            </a:r>
            <a:r>
              <a:rPr lang="zh-TW" altLang="en-US" dirty="0" smtClean="0"/>
              <a:t>環境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Win7 64 bits, i7-2600, 16 GB RAM</a:t>
            </a:r>
          </a:p>
          <a:p>
            <a:pPr lvl="1"/>
            <a:r>
              <a:rPr lang="en-US" altLang="zh-TW" dirty="0" smtClean="0"/>
              <a:t>GTX 560 </a:t>
            </a:r>
            <a:r>
              <a:rPr lang="en-US" altLang="zh-TW" dirty="0" err="1" smtClean="0"/>
              <a:t>Ti</a:t>
            </a:r>
            <a:r>
              <a:rPr lang="en-US" altLang="zh-TW" dirty="0"/>
              <a:t> </a:t>
            </a:r>
            <a:r>
              <a:rPr lang="en-US" altLang="zh-TW" dirty="0" smtClean="0"/>
              <a:t>(384 cores, 1 GB DDR5 Memory)</a:t>
            </a:r>
          </a:p>
        </p:txBody>
      </p:sp>
    </p:spTree>
    <p:extLst>
      <p:ext uri="{BB962C8B-B14F-4D97-AF65-F5344CB8AC3E}">
        <p14:creationId xmlns:p14="http://schemas.microsoft.com/office/powerpoint/2010/main" val="71241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實驗結果</a:t>
            </a:r>
            <a:r>
              <a:rPr lang="en-US" altLang="zh-TW" dirty="0" smtClean="0"/>
              <a:t>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72752" y="980728"/>
            <a:ext cx="7971656" cy="576064"/>
          </a:xfrm>
        </p:spPr>
        <p:txBody>
          <a:bodyPr/>
          <a:lstStyle/>
          <a:p>
            <a:r>
              <a:rPr lang="zh-TW" altLang="en-US" dirty="0" smtClean="0"/>
              <a:t>資料庫大小與比對時間關係圖</a:t>
            </a:r>
            <a:endParaRPr lang="en-US" altLang="zh-TW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1340769"/>
            <a:ext cx="6756052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373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系統</a:t>
            </a:r>
            <a:r>
              <a:rPr lang="zh-TW" altLang="en-US" dirty="0" smtClean="0"/>
              <a:t>展示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72752" y="1196752"/>
            <a:ext cx="7971656" cy="936104"/>
          </a:xfrm>
        </p:spPr>
        <p:txBody>
          <a:bodyPr/>
          <a:lstStyle/>
          <a:p>
            <a:r>
              <a:rPr lang="zh-TW" altLang="en-US" dirty="0" smtClean="0"/>
              <a:t>網址： 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mirlab.org/demo/miracle</a:t>
            </a:r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844824"/>
            <a:ext cx="5505179" cy="487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45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r>
              <a:rPr lang="en-US" altLang="zh-TW" dirty="0" smtClean="0"/>
              <a:t>-</a:t>
            </a:r>
            <a:r>
              <a:rPr lang="zh-TW" altLang="en-US" dirty="0" smtClean="0"/>
              <a:t>股價型態辨識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簡介</a:t>
            </a:r>
            <a:endParaRPr lang="en-US" altLang="zh-TW" dirty="0" smtClean="0"/>
          </a:p>
          <a:p>
            <a:r>
              <a:rPr lang="zh-TW" altLang="en-US" dirty="0" smtClean="0"/>
              <a:t>篩選方法</a:t>
            </a:r>
            <a:endParaRPr lang="en-US" altLang="zh-TW" dirty="0" smtClean="0"/>
          </a:p>
          <a:p>
            <a:r>
              <a:rPr lang="zh-TW" altLang="en-US" dirty="0" smtClean="0"/>
              <a:t>成果</a:t>
            </a:r>
            <a:endParaRPr lang="en-US" altLang="zh-TW" dirty="0" smtClean="0"/>
          </a:p>
          <a:p>
            <a:r>
              <a:rPr lang="zh-TW" altLang="en-US" dirty="0"/>
              <a:t>結論</a:t>
            </a:r>
            <a:r>
              <a:rPr lang="zh-TW" altLang="en-US" dirty="0" smtClean="0"/>
              <a:t>與</a:t>
            </a:r>
            <a:r>
              <a:rPr lang="zh-TW" altLang="en-US" dirty="0"/>
              <a:t>討論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50851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MIR</Template>
  <TotalTime>832</TotalTime>
  <Words>557</Words>
  <Application>Microsoft Office PowerPoint</Application>
  <PresentationFormat>如螢幕大小 (4:3)</PresentationFormat>
  <Paragraphs>105</Paragraphs>
  <Slides>17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4" baseType="lpstr">
      <vt:lpstr>新細明體</vt:lpstr>
      <vt:lpstr>標楷體</vt:lpstr>
      <vt:lpstr>Calibri</vt:lpstr>
      <vt:lpstr>Times New Roman</vt:lpstr>
      <vt:lpstr>Wingdings</vt:lpstr>
      <vt:lpstr>Wingdings 2</vt:lpstr>
      <vt:lpstr>MIR</vt:lpstr>
      <vt:lpstr>應用哼唱選歌技術於股價型態辨識</vt:lpstr>
      <vt:lpstr>大綱-哼唱選歌</vt:lpstr>
      <vt:lpstr>系統架構</vt:lpstr>
      <vt:lpstr>實作方法(1/2)</vt:lpstr>
      <vt:lpstr>實作方法(2/2)</vt:lpstr>
      <vt:lpstr>實驗結果(1/2)</vt:lpstr>
      <vt:lpstr>實驗結果(2/2)</vt:lpstr>
      <vt:lpstr>系統展示</vt:lpstr>
      <vt:lpstr>大綱-股價型態辨識</vt:lpstr>
      <vt:lpstr>簡介</vt:lpstr>
      <vt:lpstr>篩選方法-前置處理</vt:lpstr>
      <vt:lpstr>篩選方法-線性伸縮</vt:lpstr>
      <vt:lpstr>篩選方法-評分方式</vt:lpstr>
      <vt:lpstr>成果-近期型態搜尋</vt:lpstr>
      <vt:lpstr>成果-使用者自訂型態搜尋</vt:lpstr>
      <vt:lpstr>成果-回測結果統計範例</vt:lpstr>
      <vt:lpstr>結論與討論-哼唱選歌與型態搜尋之比較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應用哼唱選歌技術於股市型態搜尋</dc:title>
  <dc:creator>geniusturtle</dc:creator>
  <cp:lastModifiedBy>user</cp:lastModifiedBy>
  <cp:revision>99</cp:revision>
  <dcterms:created xsi:type="dcterms:W3CDTF">2015-12-02T05:13:51Z</dcterms:created>
  <dcterms:modified xsi:type="dcterms:W3CDTF">2015-12-21T12:49:08Z</dcterms:modified>
</cp:coreProperties>
</file>